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82" r:id="rId3"/>
    <p:sldId id="274" r:id="rId4"/>
    <p:sldId id="318" r:id="rId5"/>
    <p:sldId id="31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918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AA7C2-E8DC-467C-9833-F833067453C2}" type="datetimeFigureOut">
              <a:rPr lang="en-US" smtClean="0"/>
              <a:pPr/>
              <a:t>05-Mar-18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A8E8C-7000-4BD7-A278-0C1355790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350BE-36FB-48B8-BC3B-BF82FA8A4B16}" type="datetime1">
              <a:rPr lang="en-US" smtClean="0"/>
              <a:pPr/>
              <a:t>05-Mar-18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D951-FD7A-4EA6-9971-BA4650F5F282}" type="datetime1">
              <a:rPr lang="en-US" smtClean="0"/>
              <a:pPr/>
              <a:t>05-Mar-18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DA1A-1160-4810-A009-9384DF143964}" type="datetime1">
              <a:rPr lang="en-US" smtClean="0"/>
              <a:pPr/>
              <a:t>05-Mar-18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8CA7-DF52-4574-B28B-BF67C425F74E}" type="datetime1">
              <a:rPr lang="en-US" smtClean="0"/>
              <a:pPr/>
              <a:t>05-Mar-18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88C-ACCE-4EF5-AD2C-86A2C6495869}" type="datetime1">
              <a:rPr lang="en-US" smtClean="0"/>
              <a:pPr/>
              <a:t>05-Mar-18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A2DB-E9A4-4F11-9A97-3D805873123B}" type="datetime1">
              <a:rPr lang="en-US" smtClean="0"/>
              <a:pPr/>
              <a:t>05-Mar-18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039D-4B07-4C92-99B2-D30586816A68}" type="datetime1">
              <a:rPr lang="en-US" smtClean="0"/>
              <a:pPr/>
              <a:t>05-Mar-18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C0F6-D106-4D90-B6A1-515B7FD8F0C8}" type="datetime1">
              <a:rPr lang="en-US" smtClean="0"/>
              <a:pPr/>
              <a:t>05-Mar-18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9723-2437-47C8-833A-EDB2EBB6A5A1}" type="datetime1">
              <a:rPr lang="en-US" smtClean="0"/>
              <a:pPr/>
              <a:t>05-Mar-18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C9E6-3B8B-4571-9128-858A99C98B86}" type="datetime1">
              <a:rPr lang="en-US" smtClean="0"/>
              <a:pPr/>
              <a:t>05-Mar-18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141EB-C6BD-49FF-BC05-BF0312C62789}" type="datetime1">
              <a:rPr lang="en-US" smtClean="0"/>
              <a:pPr/>
              <a:t>05-Mar-18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1E575-74B0-4F22-8519-3F96FB7A2B3A}" type="datetime1">
              <a:rPr lang="en-US" smtClean="0"/>
              <a:pPr/>
              <a:t>05-Mar-18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506" y="7620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76400"/>
            <a:ext cx="6400800" cy="1143000"/>
          </a:xfrm>
        </p:spPr>
        <p:txBody>
          <a:bodyPr/>
          <a:lstStyle/>
          <a:p>
            <a:r>
              <a:rPr lang="sr-Latn-BA" dirty="0" smtClean="0">
                <a:solidFill>
                  <a:srgbClr val="4191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Financial plan and its realization</a:t>
            </a:r>
            <a:endParaRPr lang="bs-Latn-BA" dirty="0">
              <a:solidFill>
                <a:srgbClr val="41918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2954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685800" y="2667000"/>
            <a:ext cx="7772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smtClean="0">
                <a:solidFill>
                  <a:srgbClr val="002060"/>
                </a:solidFill>
                <a:latin typeface="Book Antiqua" panose="02040602050305030304" pitchFamily="18" charset="0"/>
              </a:rPr>
              <a:t>Milan 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Gocić</a:t>
            </a:r>
          </a:p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 of Niš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49530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Third Steering Committee meeting/ 7</a:t>
            </a:r>
            <a:r>
              <a:rPr lang="en-GB" sz="1800" baseline="300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th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March 2018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352800" y="3733800"/>
            <a:ext cx="2325688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0" y="6057781"/>
            <a:ext cx="9144000" cy="800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Project number:  </a:t>
            </a:r>
            <a:r>
              <a:rPr lang="sr-Latn-RS" sz="1200" dirty="0" smtClean="0">
                <a:effectLst/>
                <a:latin typeface="Book Antiqua"/>
                <a:ea typeface="Calibri"/>
                <a:cs typeface="Times New Roman"/>
              </a:rPr>
              <a:t>5</a:t>
            </a:r>
            <a:r>
              <a:rPr lang="en-US" sz="1200" dirty="0" smtClean="0">
                <a:latin typeface="Book Antiqua"/>
                <a:ea typeface="Calibri"/>
                <a:cs typeface="Times New Roman"/>
              </a:rPr>
              <a:t>73806-EPP-1-2016-1-RS-EPPKA2-CBHE-JP</a:t>
            </a:r>
            <a:endParaRPr lang="bs-Latn-BA" sz="1200" dirty="0">
              <a:latin typeface="Book Antiqua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 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"This project has been funded with support from the European Commission. This publication </a:t>
            </a:r>
            <a:r>
              <a:rPr lang="bs-Latn-BA" sz="1100" i="1" dirty="0" smtClean="0">
                <a:effectLst/>
                <a:latin typeface="Book Antiqua"/>
                <a:ea typeface="Calibri"/>
                <a:cs typeface="Times New Roman"/>
              </a:rPr>
              <a:t>reflects </a:t>
            </a: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the views only of the author, and the Commission cannot be held responsible for any use which may be made of the information contained therein"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</p:txBody>
      </p:sp>
      <p:pic>
        <p:nvPicPr>
          <p:cNvPr id="10" name="Picture 9" descr="http://rewbc.ni.ac.rs/wp-content/uploads/2016/02/University-NIS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381000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539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bs-Latn-BA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NatRisk budget info</a:t>
            </a: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>
            <a:no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latin typeface="Book Antiqua" pitchFamily="18" charset="0"/>
                <a:cs typeface="Times New Roman" pitchFamily="18" charset="0"/>
              </a:rPr>
              <a:t>The grant shall be of a maximum of 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EUR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x-none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1,245,74</a:t>
            </a:r>
            <a:r>
              <a:rPr lang="nl-BE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6</a:t>
            </a:r>
            <a:r>
              <a:rPr lang="x-none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.00</a:t>
            </a:r>
            <a:r>
              <a:rPr lang="nl-BE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Book Antiqua" pitchFamily="18" charset="0"/>
                <a:cs typeface="Times New Roman" pitchFamily="18" charset="0"/>
              </a:rPr>
              <a:t>and shall take the form of: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2000" dirty="0" smtClean="0">
              <a:latin typeface="Book Antiqua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nl-BE" sz="2000" dirty="0" smtClean="0">
                <a:latin typeface="Book Antiqua" pitchFamily="18" charset="0"/>
                <a:cs typeface="Times New Roman" pitchFamily="18" charset="0"/>
              </a:rPr>
              <a:t>Staff costs: 		</a:t>
            </a:r>
            <a:r>
              <a:rPr lang="x-none" sz="2000" smtClean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	</a:t>
            </a:r>
            <a:r>
              <a:rPr lang="nl-BE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3</a:t>
            </a:r>
            <a:r>
              <a:rPr lang="x-none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50,</a:t>
            </a:r>
            <a:r>
              <a:rPr lang="sr-Latn-R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638</a:t>
            </a:r>
            <a:r>
              <a:rPr lang="nl-BE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 EUR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nl-BE" sz="2000" dirty="0" smtClean="0">
                <a:latin typeface="Book Antiqua" pitchFamily="18" charset="0"/>
                <a:cs typeface="Times New Roman" pitchFamily="18" charset="0"/>
              </a:rPr>
              <a:t>Travel costs: 	               </a:t>
            </a:r>
            <a:r>
              <a:rPr lang="x-none" sz="2000" smtClean="0">
                <a:latin typeface="Book Antiqua" pitchFamily="18" charset="0"/>
                <a:cs typeface="Times New Roman" pitchFamily="18" charset="0"/>
              </a:rPr>
              <a:t>  </a:t>
            </a: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 	  </a:t>
            </a:r>
            <a:r>
              <a:rPr lang="sr-Latn-R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78</a:t>
            </a:r>
            <a:r>
              <a:rPr lang="x-none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,</a:t>
            </a:r>
            <a:r>
              <a:rPr lang="sr-Latn-R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98</a:t>
            </a:r>
            <a:r>
              <a:rPr lang="nl-BE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0 EUR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nl-BE" sz="2000" dirty="0" smtClean="0">
                <a:latin typeface="Book Antiqua" pitchFamily="18" charset="0"/>
                <a:cs typeface="Times New Roman" pitchFamily="18" charset="0"/>
              </a:rPr>
              <a:t>Costs of stay                  </a:t>
            </a: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 	</a:t>
            </a:r>
            <a:r>
              <a:rPr lang="nl-BE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1</a:t>
            </a:r>
            <a:r>
              <a:rPr lang="x-none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8</a:t>
            </a:r>
            <a:r>
              <a:rPr lang="sr-Latn-R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2</a:t>
            </a:r>
            <a:r>
              <a:rPr lang="x-none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,</a:t>
            </a:r>
            <a:r>
              <a:rPr lang="sr-Latn-R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715</a:t>
            </a:r>
            <a:r>
              <a:rPr lang="nl-BE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 EUR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nl-BE" sz="2000" dirty="0" smtClean="0">
                <a:latin typeface="Book Antiqua" pitchFamily="18" charset="0"/>
                <a:cs typeface="Times New Roman" pitchFamily="18" charset="0"/>
              </a:rPr>
              <a:t>Equipment costs:	</a:t>
            </a: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  	</a:t>
            </a:r>
            <a:r>
              <a:rPr lang="sr-Latn-R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2</a:t>
            </a:r>
            <a:r>
              <a:rPr lang="x-none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64,</a:t>
            </a:r>
            <a:r>
              <a:rPr lang="nl-BE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8</a:t>
            </a:r>
            <a:r>
              <a:rPr lang="x-none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0</a:t>
            </a:r>
            <a:r>
              <a:rPr lang="nl-BE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0 EUR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nl-BE" sz="2000" dirty="0" smtClean="0">
                <a:latin typeface="Book Antiqua" pitchFamily="18" charset="0"/>
                <a:cs typeface="Times New Roman" pitchFamily="18" charset="0"/>
              </a:rPr>
              <a:t>Subcontracting: 	</a:t>
            </a: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  </a:t>
            </a:r>
            <a:r>
              <a:rPr lang="nl-BE" sz="2000" dirty="0" smtClean="0">
                <a:latin typeface="Book Antiqua" pitchFamily="18" charset="0"/>
                <a:cs typeface="Times New Roman" pitchFamily="18" charset="0"/>
              </a:rPr>
              <a:t>  </a:t>
            </a: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	  </a:t>
            </a:r>
            <a:r>
              <a:rPr lang="x-none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48,</a:t>
            </a:r>
            <a:r>
              <a:rPr lang="nl-BE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000 EUR</a:t>
            </a:r>
            <a:endParaRPr lang="x-none" sz="2000" b="1" smtClean="0">
              <a:solidFill>
                <a:schemeClr val="tx2">
                  <a:lumMod val="60000"/>
                  <a:lumOff val="40000"/>
                </a:schemeClr>
              </a:solidFill>
              <a:latin typeface="Book Antiqua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x-none" sz="2000" smtClean="0">
                <a:latin typeface="Book Antiqua" pitchFamily="18" charset="0"/>
                <a:cs typeface="Times New Roman" pitchFamily="18" charset="0"/>
              </a:rPr>
              <a:t>Special Mobility Strand: </a:t>
            </a: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	</a:t>
            </a:r>
            <a:r>
              <a:rPr lang="x-none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320,</a:t>
            </a:r>
            <a:r>
              <a:rPr lang="sr-Latn-R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613</a:t>
            </a:r>
            <a:r>
              <a:rPr lang="x-none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 EUR</a:t>
            </a:r>
            <a:endParaRPr lang="nl-BE" sz="2000" b="1" dirty="0" smtClean="0">
              <a:solidFill>
                <a:schemeClr val="tx2">
                  <a:lumMod val="60000"/>
                  <a:lumOff val="40000"/>
                </a:schemeClr>
              </a:solidFill>
              <a:latin typeface="Book Antiqua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nl-BE" sz="2000" u="sng" dirty="0" smtClean="0">
              <a:latin typeface="Book Antiqua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nl-BE" sz="2000" dirty="0" smtClean="0">
                <a:latin typeface="Book Antiqua" pitchFamily="18" charset="0"/>
                <a:cs typeface="Times New Roman" pitchFamily="18" charset="0"/>
              </a:rPr>
              <a:t>Total project expenditures: </a:t>
            </a:r>
            <a:r>
              <a:rPr lang="sr-Latn-RS" sz="2000" dirty="0" smtClean="0">
                <a:latin typeface="Book Antiqua" pitchFamily="18" charset="0"/>
                <a:cs typeface="Times New Roman" pitchFamily="18" charset="0"/>
              </a:rPr>
              <a:t>      </a:t>
            </a:r>
            <a:r>
              <a:rPr lang="x-none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1,245,74</a:t>
            </a:r>
            <a:r>
              <a:rPr lang="nl-BE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6 EUR</a:t>
            </a:r>
            <a:endParaRPr lang="sr-Latn-RS" sz="2000" b="1" dirty="0" smtClean="0">
              <a:solidFill>
                <a:schemeClr val="tx2">
                  <a:lumMod val="60000"/>
                  <a:lumOff val="40000"/>
                </a:schemeClr>
              </a:solidFill>
              <a:latin typeface="Book Antiqua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sr-Latn-RS" sz="2000" b="1" dirty="0" smtClean="0">
              <a:solidFill>
                <a:schemeClr val="tx2">
                  <a:lumMod val="60000"/>
                  <a:lumOff val="40000"/>
                </a:schemeClr>
              </a:solidFill>
              <a:latin typeface="Book Antiqua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55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sr-Latn-RS" sz="36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Second i</a:t>
            </a:r>
            <a:r>
              <a:rPr lang="x-none" sz="3600" smtClean="0">
                <a:solidFill>
                  <a:srgbClr val="419182"/>
                </a:solidFill>
                <a:latin typeface="Book Antiqua" panose="02040602050305030304" pitchFamily="18" charset="0"/>
              </a:rPr>
              <a:t>nstallment </a:t>
            </a:r>
            <a:r>
              <a:rPr lang="x-none" sz="36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from EACEA</a:t>
            </a:r>
            <a:r>
              <a:rPr lang="en-US" sz="36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 to the Project coordinator</a:t>
            </a:r>
            <a: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>
            <a:noAutofit/>
          </a:bodyPr>
          <a:lstStyle/>
          <a:p>
            <a:pPr eaLnBrk="0" hangingPunct="0">
              <a:buFontTx/>
              <a:buChar char="•"/>
              <a:defRPr/>
            </a:pPr>
            <a:r>
              <a:rPr lang="x-none" sz="2400" u="sng" kern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second payment of </a:t>
            </a:r>
            <a:r>
              <a:rPr lang="x-none" sz="2400" b="1" u="sng" kern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40%</a:t>
            </a:r>
            <a:r>
              <a:rPr lang="x-none" sz="2400" kern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x-none" sz="2400" kern="0" smtClean="0">
                <a:latin typeface="Book Antiqua" pitchFamily="18" charset="0"/>
                <a:cs typeface="Times New Roman" pitchFamily="18" charset="0"/>
              </a:rPr>
              <a:t>of the maximum amount if:</a:t>
            </a:r>
          </a:p>
          <a:p>
            <a:pPr lvl="1" eaLnBrk="0" hangingPunct="0">
              <a:buFontTx/>
              <a:buChar char="–"/>
              <a:defRPr/>
            </a:pPr>
            <a:r>
              <a:rPr lang="x-none" sz="2400" u="sng" kern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at least 70% of the </a:t>
            </a:r>
            <a:r>
              <a:rPr lang="en-US" sz="2400" u="sng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previous</a:t>
            </a:r>
            <a:r>
              <a:rPr lang="x-none" sz="2400" u="sng" kern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 pre-financing installment is spent</a:t>
            </a:r>
          </a:p>
          <a:p>
            <a:pPr lvl="1" eaLnBrk="0" hangingPunct="0">
              <a:buFontTx/>
              <a:buChar char="–"/>
              <a:defRPr/>
            </a:pPr>
            <a:r>
              <a:rPr lang="x-none" sz="2400" kern="0" smtClean="0">
                <a:latin typeface="Book Antiqua" pitchFamily="18" charset="0"/>
                <a:cs typeface="Times New Roman" pitchFamily="18" charset="0"/>
              </a:rPr>
              <a:t>the statement of costs incurred and the request for payment is sent to EACEA</a:t>
            </a:r>
          </a:p>
          <a:p>
            <a:pPr lvl="1" eaLnBrk="0" hangingPunct="0">
              <a:buFontTx/>
              <a:buChar char="–"/>
              <a:defRPr/>
            </a:pPr>
            <a:r>
              <a:rPr lang="x-none" sz="2400" kern="0" smtClean="0">
                <a:latin typeface="Book Antiqua" pitchFamily="18" charset="0"/>
                <a:cs typeface="Times New Roman" pitchFamily="18" charset="0"/>
              </a:rPr>
              <a:t>the progress report on the implementation of the Action (Intermediate report) is sent to EACEA</a:t>
            </a:r>
            <a:endParaRPr lang="sr-Latn-RS" sz="2400" kern="0" dirty="0" smtClean="0">
              <a:latin typeface="Book Antiqua" pitchFamily="18" charset="0"/>
              <a:cs typeface="Times New Roman" pitchFamily="18" charset="0"/>
            </a:endParaRPr>
          </a:p>
          <a:p>
            <a:pPr lvl="1" eaLnBrk="0" hangingPunct="0">
              <a:buNone/>
              <a:defRPr/>
            </a:pPr>
            <a:endParaRPr lang="sr-Latn-RS" sz="2400" kern="0" dirty="0" smtClean="0">
              <a:latin typeface="Book Antiqua" pitchFamily="18" charset="0"/>
              <a:cs typeface="Times New Roman" pitchFamily="18" charset="0"/>
            </a:endParaRPr>
          </a:p>
          <a:p>
            <a:pPr lvl="1" eaLnBrk="0" hangingPunct="0">
              <a:buFont typeface="Wingdings" pitchFamily="2" charset="2"/>
              <a:buChar char="Ø"/>
              <a:defRPr/>
            </a:pPr>
            <a:r>
              <a:rPr lang="sr-Latn-RS" sz="2400" b="1" dirty="0" smtClean="0">
                <a:latin typeface="Book Antiqua" pitchFamily="18" charset="0"/>
                <a:cs typeface="Times New Roman" pitchFamily="18" charset="0"/>
              </a:rPr>
              <a:t>First installment: </a:t>
            </a:r>
            <a:r>
              <a:rPr lang="sr-Latn-RS" sz="2400" b="1" dirty="0" smtClean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622,873.00</a:t>
            </a:r>
            <a:r>
              <a:rPr lang="sr-Latn-R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 EUR (SMS 160,306.50 EUR + 462,566.50 EUR)</a:t>
            </a:r>
          </a:p>
          <a:p>
            <a:pPr lvl="1" eaLnBrk="0" hangingPunct="0">
              <a:buFont typeface="Wingdings" pitchFamily="2" charset="2"/>
              <a:buChar char="Ø"/>
              <a:defRPr/>
            </a:pPr>
            <a:r>
              <a:rPr lang="sr-Latn-R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70% - &gt; </a:t>
            </a:r>
            <a:r>
              <a:rPr lang="sr-Latn-RS" sz="2400" b="1" dirty="0" smtClean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436,011.10</a:t>
            </a:r>
            <a:r>
              <a:rPr lang="sr-Latn-R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itchFamily="18" charset="0"/>
                <a:cs typeface="Times New Roman" pitchFamily="18" charset="0"/>
              </a:rPr>
              <a:t> EUR</a:t>
            </a:r>
            <a:endParaRPr lang="sr-Latn-RS" sz="2400" b="1" dirty="0" smtClean="0">
              <a:solidFill>
                <a:schemeClr val="tx2">
                  <a:lumMod val="60000"/>
                  <a:lumOff val="40000"/>
                </a:schemeClr>
              </a:solidFill>
              <a:latin typeface="Book Antiqua" pitchFamily="18" charset="0"/>
            </a:endParaRPr>
          </a:p>
          <a:p>
            <a:pPr lvl="1" eaLnBrk="0" hangingPunct="0">
              <a:buFontTx/>
              <a:buChar char="–"/>
              <a:defRPr/>
            </a:pPr>
            <a:endParaRPr lang="x-none" sz="2400" kern="0" smtClean="0">
              <a:latin typeface="Book Antiqua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>
            <a:noAutofit/>
          </a:bodyPr>
          <a:lstStyle/>
          <a:p>
            <a:r>
              <a:rPr lang="bs-Latn-BA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Financial report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28600" y="1524000"/>
          <a:ext cx="6096000" cy="4777628"/>
        </p:xfrm>
        <a:graphic>
          <a:graphicData uri="http://schemas.openxmlformats.org/drawingml/2006/table">
            <a:tbl>
              <a:tblPr/>
              <a:tblGrid>
                <a:gridCol w="490937"/>
                <a:gridCol w="3344610"/>
                <a:gridCol w="958887"/>
                <a:gridCol w="1301566"/>
              </a:tblGrid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Code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Partner name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Acronym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</a:t>
                      </a:r>
                      <a:r>
                        <a:rPr lang="sr-Latn-RS" sz="12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-</a:t>
                      </a:r>
                      <a:r>
                        <a:rPr lang="sr-Latn-RS" sz="12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Mar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-1</a:t>
                      </a:r>
                      <a:r>
                        <a:rPr lang="sr-Latn-RS" sz="12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University of Nis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138,461.99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University of Natural Resources and Life Sciences, Vienna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BOKU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24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981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Middlesex University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MUHEC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16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936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Academy of Criminalistics and Police Studies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KPA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5,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18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3.5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University of Pristina in Kosovska Mitrovica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UPKM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51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827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University of Sarajevo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UNSA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7,685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University of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 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B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anja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Luka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UBL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4,775.00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Technical College of Applied Sciences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Urosevac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 with temporary seat in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Leposavic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TCASU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32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429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University of Messina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14,270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Óbuda University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OE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12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038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University of Defence in Belgrade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45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379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Technical University of Crete, Chania, Greece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TUC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358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25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6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Total in percentage:  </a:t>
                      </a:r>
                      <a:r>
                        <a:rPr lang="sr-Latn-RS" sz="2400" b="1" i="0" u="none" strike="noStrike" dirty="0" smtClean="0">
                          <a:solidFill>
                            <a:srgbClr val="00B050"/>
                          </a:solidFill>
                          <a:latin typeface="Book Antiqua" pitchFamily="18" charset="0"/>
                        </a:rPr>
                        <a:t>68.31</a:t>
                      </a:r>
                      <a:r>
                        <a:rPr lang="sr-Latn-RS" sz="2400" b="1" i="0" u="none" strike="noStrike" dirty="0" smtClean="0">
                          <a:solidFill>
                            <a:srgbClr val="00B050"/>
                          </a:solidFill>
                          <a:latin typeface="Book Antiqua" pitchFamily="18" charset="0"/>
                        </a:rPr>
                        <a:t>%</a:t>
                      </a:r>
                      <a:endParaRPr lang="en-US" sz="2400" b="1" i="0" u="none" strike="noStrike" dirty="0">
                        <a:solidFill>
                          <a:srgbClr val="00B05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409</a:t>
                      </a:r>
                      <a:r>
                        <a:rPr lang="en-U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325</a:t>
                      </a:r>
                      <a:r>
                        <a:rPr lang="en-U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04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609600" y="6334780"/>
            <a:ext cx="37128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sr-Latn-RS" b="1" dirty="0" smtClean="0">
                <a:solidFill>
                  <a:srgbClr val="000000"/>
                </a:solidFill>
                <a:latin typeface="Book Antiqua" pitchFamily="18" charset="0"/>
              </a:rPr>
              <a:t>Difference: </a:t>
            </a:r>
            <a:r>
              <a:rPr lang="sr-Latn-RS" sz="2800" b="1" dirty="0" smtClean="0">
                <a:solidFill>
                  <a:srgbClr val="FF0000"/>
                </a:solidFill>
                <a:latin typeface="Book Antiqua" pitchFamily="18" charset="0"/>
              </a:rPr>
              <a:t>10,546.96 </a:t>
            </a:r>
            <a:r>
              <a:rPr lang="sr-Latn-RS" sz="2800" b="1" dirty="0" smtClean="0">
                <a:solidFill>
                  <a:srgbClr val="FF0000"/>
                </a:solidFill>
                <a:latin typeface="Book Antiqua" pitchFamily="18" charset="0"/>
              </a:rPr>
              <a:t>EUR</a:t>
            </a:r>
            <a:endParaRPr lang="en-US" sz="2800" b="1" dirty="0">
              <a:solidFill>
                <a:srgbClr val="FF0000"/>
              </a:solidFill>
              <a:latin typeface="Book Antiqua" pitchFamily="18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705600" y="1676400"/>
          <a:ext cx="22098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1143000"/>
              </a:tblGrid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SC meeting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Spent</a:t>
                      </a:r>
                      <a:r>
                        <a:rPr lang="sr-Latn-RS" baseline="0" dirty="0" smtClean="0"/>
                        <a:t> money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sz="1600" dirty="0" smtClean="0"/>
                        <a:t>Second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600" b="1" dirty="0" smtClean="0"/>
                        <a:t>280,654.68</a:t>
                      </a:r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477000" y="5638800"/>
            <a:ext cx="28280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sr-Latn-RS" sz="1600" b="1" dirty="0" smtClean="0">
                <a:solidFill>
                  <a:srgbClr val="000000"/>
                </a:solidFill>
                <a:latin typeface="Book Antiqua" pitchFamily="18" charset="0"/>
              </a:rPr>
              <a:t>SMS (UNI, UPKM, BOKU): </a:t>
            </a:r>
          </a:p>
          <a:p>
            <a:pPr fontAlgn="b"/>
            <a:r>
              <a:rPr lang="sr-Latn-RS" sz="2000" b="1" dirty="0" smtClean="0">
                <a:solidFill>
                  <a:srgbClr val="FF0000"/>
                </a:solidFill>
                <a:latin typeface="Book Antiqua" pitchFamily="18" charset="0"/>
              </a:rPr>
              <a:t>16,139.00 EUR</a:t>
            </a:r>
            <a:endParaRPr lang="en-US" sz="2000" b="1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876800" y="6334780"/>
            <a:ext cx="25250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sr-Latn-RS" b="1" dirty="0" smtClean="0">
                <a:solidFill>
                  <a:srgbClr val="000000"/>
                </a:solidFill>
                <a:latin typeface="Book Antiqua" pitchFamily="18" charset="0"/>
              </a:rPr>
              <a:t>Total:  </a:t>
            </a:r>
            <a:r>
              <a:rPr lang="sr-Latn-RS" sz="2800" b="1" dirty="0" smtClean="0">
                <a:solidFill>
                  <a:srgbClr val="FF0000"/>
                </a:solidFill>
                <a:latin typeface="Book Antiqua" pitchFamily="18" charset="0"/>
              </a:rPr>
              <a:t>425,464.04</a:t>
            </a:r>
            <a:endParaRPr lang="en-US" sz="2800" b="1" dirty="0">
              <a:solidFill>
                <a:srgbClr val="FF000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>
            <a:noAutofit/>
          </a:bodyPr>
          <a:lstStyle/>
          <a:p>
            <a:r>
              <a:rPr lang="bs-Latn-BA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Financial report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28600" y="1524000"/>
          <a:ext cx="6172202" cy="4648198"/>
        </p:xfrm>
        <a:graphic>
          <a:graphicData uri="http://schemas.openxmlformats.org/drawingml/2006/table">
            <a:tbl>
              <a:tblPr/>
              <a:tblGrid>
                <a:gridCol w="506387"/>
                <a:gridCol w="723411"/>
                <a:gridCol w="1267491"/>
                <a:gridCol w="1163486"/>
                <a:gridCol w="1368425"/>
                <a:gridCol w="1143002"/>
              </a:tblGrid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Code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Acronym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</a:t>
                      </a:r>
                      <a:r>
                        <a:rPr lang="sr-Latn-RS" sz="12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-</a:t>
                      </a:r>
                      <a:r>
                        <a:rPr lang="sr-Latn-RS" sz="12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Mar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-1</a:t>
                      </a:r>
                      <a:r>
                        <a:rPr lang="sr-Latn-RS" sz="12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SMS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Instalment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Not transferred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138,461.99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419182"/>
                          </a:solidFill>
                          <a:latin typeface="Book Antiqua" pitchFamily="18" charset="0"/>
                        </a:rPr>
                        <a:t>10,979.00</a:t>
                      </a:r>
                      <a:endParaRPr lang="en-US" sz="1200" b="0" i="0" u="none" strike="noStrike" dirty="0">
                        <a:solidFill>
                          <a:srgbClr val="419182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180,460.26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BOKU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24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981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419182"/>
                          </a:solidFill>
                          <a:latin typeface="Book Antiqua" pitchFamily="18" charset="0"/>
                        </a:rPr>
                        <a:t>1,395.00</a:t>
                      </a:r>
                      <a:endParaRPr lang="en-US" sz="1200" b="0" i="0" u="none" strike="noStrike" dirty="0">
                        <a:solidFill>
                          <a:srgbClr val="419182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33,226.50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MUHEC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16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936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29,540.50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KPA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5,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18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3.5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59,998.00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UPKM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51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827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419182"/>
                          </a:solidFill>
                          <a:latin typeface="Book Antiqua" pitchFamily="18" charset="0"/>
                        </a:rPr>
                        <a:t>3,765.00</a:t>
                      </a:r>
                      <a:endParaRPr lang="en-US" sz="1200" b="0" i="0" u="none" strike="noStrike" dirty="0">
                        <a:solidFill>
                          <a:srgbClr val="419182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54,868.56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UNSA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7,685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48,706.50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17,589.00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UBL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4,775.00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11,684.50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28,800.00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TCASU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32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429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32,561.00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14,270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32,567.00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OE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12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038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17,218.00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45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379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47,826.45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TUC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358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20,263.00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25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409</a:t>
                      </a:r>
                      <a:r>
                        <a:rPr lang="en-U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325</a:t>
                      </a:r>
                      <a:r>
                        <a:rPr lang="en-U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04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16,139.00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568,920.27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2000" b="1" i="0" u="none" strike="noStrike" dirty="0" smtClean="0">
                          <a:solidFill>
                            <a:srgbClr val="FF0000"/>
                          </a:solidFill>
                          <a:latin typeface="Book Antiqua" pitchFamily="18" charset="0"/>
                        </a:rPr>
                        <a:t>46,389.00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latin typeface="Book Antiqua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6419318" y="4038600"/>
            <a:ext cx="2648482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sr-Latn-RS" b="1" dirty="0" smtClean="0">
                <a:solidFill>
                  <a:srgbClr val="000000"/>
                </a:solidFill>
                <a:latin typeface="Book Antiqua" pitchFamily="18" charset="0"/>
              </a:rPr>
              <a:t>Expectation: </a:t>
            </a:r>
          </a:p>
          <a:p>
            <a:pPr fontAlgn="b"/>
            <a:r>
              <a:rPr lang="sr-Latn-RS" sz="2800" b="1" dirty="0" smtClean="0">
                <a:solidFill>
                  <a:srgbClr val="FF0000"/>
                </a:solidFill>
                <a:latin typeface="Book Antiqua" pitchFamily="18" charset="0"/>
              </a:rPr>
              <a:t>131,000.00 </a:t>
            </a:r>
            <a:r>
              <a:rPr lang="sr-Latn-RS" sz="2800" b="1" dirty="0" smtClean="0">
                <a:solidFill>
                  <a:srgbClr val="FF0000"/>
                </a:solidFill>
                <a:latin typeface="Book Antiqua" pitchFamily="18" charset="0"/>
              </a:rPr>
              <a:t>EUR</a:t>
            </a:r>
            <a:endParaRPr lang="en-US" sz="2800" b="1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419318" y="4876800"/>
            <a:ext cx="2648482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sr-Latn-RS" b="1" dirty="0" smtClean="0">
                <a:solidFill>
                  <a:srgbClr val="000000"/>
                </a:solidFill>
                <a:latin typeface="Book Antiqua" pitchFamily="18" charset="0"/>
              </a:rPr>
              <a:t>Total:  </a:t>
            </a:r>
          </a:p>
          <a:p>
            <a:pPr fontAlgn="b"/>
            <a:r>
              <a:rPr lang="sr-Latn-RS" sz="2800" b="1" dirty="0" smtClean="0">
                <a:solidFill>
                  <a:srgbClr val="FF0000"/>
                </a:solidFill>
                <a:latin typeface="Book Antiqua" pitchFamily="18" charset="0"/>
              </a:rPr>
              <a:t>540,325.04 </a:t>
            </a:r>
            <a:r>
              <a:rPr lang="sr-Latn-RS" sz="2800" b="1" dirty="0" smtClean="0">
                <a:solidFill>
                  <a:srgbClr val="FF0000"/>
                </a:solidFill>
                <a:latin typeface="Book Antiqua" pitchFamily="18" charset="0"/>
              </a:rPr>
              <a:t>EUR</a:t>
            </a:r>
            <a:endParaRPr lang="en-US" sz="2800" b="1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419318" y="5638800"/>
            <a:ext cx="26260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sr-Latn-RS" b="1" dirty="0" smtClean="0">
                <a:solidFill>
                  <a:srgbClr val="000000"/>
                </a:solidFill>
                <a:latin typeface="Book Antiqua" pitchFamily="18" charset="0"/>
              </a:rPr>
              <a:t>Percentage:  </a:t>
            </a:r>
            <a:r>
              <a:rPr lang="sr-Latn-RS" sz="2800" b="1" dirty="0" smtClean="0">
                <a:solidFill>
                  <a:srgbClr val="00B050"/>
                </a:solidFill>
                <a:latin typeface="Book Antiqua" pitchFamily="18" charset="0"/>
              </a:rPr>
              <a:t>86.75%</a:t>
            </a:r>
            <a:endParaRPr lang="en-US" sz="2800" b="1" dirty="0">
              <a:solidFill>
                <a:srgbClr val="00B05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1339</TotalTime>
  <Words>495</Words>
  <Application>Microsoft Office PowerPoint</Application>
  <PresentationFormat>On-screen Show (4:3)</PresentationFormat>
  <Paragraphs>167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Development of master curricula for natural disasters risk management in Western Balkan countries</vt:lpstr>
      <vt:lpstr>NatRisk budget info</vt:lpstr>
      <vt:lpstr>Second installment from EACEA to the Project coordinator </vt:lpstr>
      <vt:lpstr>Financial report</vt:lpstr>
      <vt:lpstr>Financial report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Strengthening of Internationalisation in B&amp;H Higher Education</dc:title>
  <dc:creator>user</dc:creator>
  <cp:lastModifiedBy>Milan</cp:lastModifiedBy>
  <cp:revision>129</cp:revision>
  <dcterms:created xsi:type="dcterms:W3CDTF">2006-08-16T00:00:00Z</dcterms:created>
  <dcterms:modified xsi:type="dcterms:W3CDTF">2018-03-05T19:56:51Z</dcterms:modified>
</cp:coreProperties>
</file>